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0"/>
  </p:notesMasterIdLst>
  <p:sldIdLst>
    <p:sldId id="304" r:id="rId2"/>
    <p:sldId id="306" r:id="rId3"/>
    <p:sldId id="294" r:id="rId4"/>
    <p:sldId id="308" r:id="rId5"/>
    <p:sldId id="300" r:id="rId6"/>
    <p:sldId id="295" r:id="rId7"/>
    <p:sldId id="309" r:id="rId8"/>
    <p:sldId id="310" r:id="rId9"/>
  </p:sldIdLst>
  <p:sldSz cx="9144000" cy="5143500" type="screen16x9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1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66E"/>
    <a:srgbClr val="419E12"/>
    <a:srgbClr val="009900"/>
    <a:srgbClr val="F7F8D4"/>
    <a:srgbClr val="EDF0D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TxStyle/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85233CC-AFA6-4E9E-9406-624A4220B0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87" autoAdjust="0"/>
    <p:restoredTop sz="94678"/>
  </p:normalViewPr>
  <p:slideViewPr>
    <p:cSldViewPr snapToGrid="0">
      <p:cViewPr varScale="1">
        <p:scale>
          <a:sx n="117" d="100"/>
          <a:sy n="117" d="100"/>
        </p:scale>
        <p:origin x="108" y="174"/>
      </p:cViewPr>
      <p:guideLst>
        <p:guide orient="horz" pos="161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344723309843893"/>
          <c:y val="9.0190725907833766E-2"/>
          <c:w val="0.85655276690156101"/>
          <c:h val="0.909809343521208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9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C2C4-4F94-8BB1-C837A5AFB772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C2C4-4F94-8BB1-C837A5AFB772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C2C4-4F94-8BB1-C837A5AFB772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C2C4-4F94-8BB1-C837A5AFB772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196717D1-206F-416A-AA1C-4465EA62C0C6}" type="CATEGORYNAME">
                      <a:rPr lang="ru-RU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sz="14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</a:t>
                    </a:r>
                  </a:p>
                </c:rich>
              </c:tx>
              <c:spPr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2C4-4F94-8BB1-C837A5AFB772}"/>
                </c:ext>
              </c:extLst>
            </c:dLbl>
            <c:dLbl>
              <c:idx val="1"/>
              <c:layout>
                <c:manualLayout>
                  <c:x val="0.11266089146127557"/>
                  <c:y val="-0.130284577410872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763C1762-AE87-4309-A97F-C0145CAC25C3}" type="CATEGORYNAME">
                      <a:rPr lang="ru-RU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sz="14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</a:t>
                    </a:r>
                  </a:p>
                </c:rich>
              </c:tx>
              <c:spPr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14448391296965"/>
                      <c:h val="7.064251477811635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2C4-4F94-8BB1-C837A5AFB772}"/>
                </c:ext>
              </c:extLst>
            </c:dLbl>
            <c:dLbl>
              <c:idx val="2"/>
              <c:layout>
                <c:manualLayout>
                  <c:x val="0.10756321541453685"/>
                  <c:y val="9.47730031522230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132DE08A-9AFB-4EF8-8C30-63030A64F33D}" type="CATEGORYNAME">
                      <a:rPr lang="ru-RU" sz="1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1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sz="14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</a:t>
                    </a:r>
                  </a:p>
                </c:rich>
              </c:tx>
              <c:spPr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244893005523883"/>
                      <c:h val="6.629721280601776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2C4-4F94-8BB1-C837A5AFB772}"/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Бюджет РФ 250 млн.</c:v>
                </c:pt>
                <c:pt idx="1">
                  <c:v>Бюджет РТ 58 млн.</c:v>
                </c:pt>
                <c:pt idx="2">
                  <c:v>Частные инвестиции 77 млн.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250</c:v>
                </c:pt>
                <c:pt idx="1">
                  <c:v>58</c:v>
                </c:pt>
                <c:pt idx="2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2C4-4F94-8BB1-C837A5AFB772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pPr lvl="0">
              <a:defRPr/>
            </a:pPr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2445246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4" tIns="91424" rIns="91424" bIns="91424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4" tIns="91424" rIns="91424" bIns="9142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" type="blank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4" tIns="91424" rIns="91424" bIns="9142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9DA6B-83FC-4FB2-8F7E-AE1F347F06E6}" type="datetime1">
              <a:rPr lang="ru-RU"/>
              <a:pPr>
                <a:defRPr/>
              </a:pPr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D961B-05CF-42ED-9638-E26C5524EA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Click="0" advTm="10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4" tIns="91424" rIns="91424" bIns="91424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4" tIns="91424" rIns="91424" bIns="9142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transition spd="med" advClick="0" advTm="10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2" r:id="rId11"/>
  </p:sldLayoutIdLst>
  <p:transition spd="med" advClick="0" advTm="10000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0380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168" y="105640"/>
            <a:ext cx="2514085" cy="9267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19333" y="3657599"/>
            <a:ext cx="3256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ДИРЕКТОРА АО «УК ИНДУСТРИАЛЬНЫЙ ПАРК «САБА»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САБИНСКОГО МУНИЦИПАЛЬНОГО РАЙОНА РЕСПУБЛИКИ ТАТАРСТАН 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ХУЗИНА ИЛЬШАТА ТАЛГАТОВИЧ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813101"/>
      </p:ext>
    </p:extLst>
  </p:cSld>
  <p:clrMapOvr>
    <a:masterClrMapping/>
  </p:clrMapOvr>
  <p:transition spd="med" advClick="0" advTm="10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58724"/>
            <a:ext cx="9144000" cy="838899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сумма затрат на строительство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очереди 50 га., Индустриального парка «Саба»  составило 385 млн. руб.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203760230"/>
              </p:ext>
            </p:extLst>
          </p:nvPr>
        </p:nvGraphicFramePr>
        <p:xfrm>
          <a:off x="1426829" y="648094"/>
          <a:ext cx="5553511" cy="4376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63" y="950665"/>
            <a:ext cx="1638300" cy="15811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63" y="3090537"/>
            <a:ext cx="1704975" cy="1609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0340" y="950665"/>
            <a:ext cx="1676400" cy="16192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0340" y="3074434"/>
            <a:ext cx="17049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99235"/>
      </p:ext>
    </p:extLst>
  </p:cSld>
  <p:clrMapOvr>
    <a:masterClrMapping/>
  </p:clrMapOvr>
  <p:transition spd="med" advClick="0" advTm="10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15" y="531018"/>
            <a:ext cx="4207548" cy="20329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931" y="-59206"/>
            <a:ext cx="8676932" cy="488608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Работающие резиденты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300" y="521037"/>
            <a:ext cx="3196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ИП Аубакиров А.Г.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производство корпусной мебели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975" y="539604"/>
            <a:ext cx="4261888" cy="20243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16725" y="521037"/>
            <a:ext cx="3863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ИП Набиуллин И.Ф. </a:t>
            </a:r>
          </a:p>
          <a:p>
            <a:pPr algn="ctr"/>
            <a:r>
              <a:rPr lang="ru-RU" b="1" dirty="0" smtClean="0"/>
              <a:t>Производство ЖБ изделий</a:t>
            </a:r>
            <a:endParaRPr lang="ru-RU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437" y="2894504"/>
            <a:ext cx="1978715" cy="19340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8744" y="2894504"/>
            <a:ext cx="2142119" cy="19340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31" y="2894504"/>
            <a:ext cx="1863408" cy="19340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7931" y="2894504"/>
            <a:ext cx="2208631" cy="193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40492"/>
      </p:ext>
    </p:extLst>
  </p:cSld>
  <p:clrMapOvr>
    <a:masterClrMapping/>
  </p:clrMapOvr>
  <p:transition spd="med" advClick="0" advTm="10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878" y="610676"/>
            <a:ext cx="4180702" cy="23207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31" y="610676"/>
            <a:ext cx="4076700" cy="23805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930" y="-59206"/>
            <a:ext cx="8538785" cy="488608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Работающие резиденты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3930" y="599236"/>
            <a:ext cx="4076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ООО БиЭйчБи систем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Производство промышленного 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холодильного </a:t>
            </a:r>
            <a:r>
              <a:rPr lang="ru-RU" b="1" dirty="0">
                <a:solidFill>
                  <a:schemeClr val="tx1"/>
                </a:solidFill>
              </a:rPr>
              <a:t>и вентиляторного оборудования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96504" y="599236"/>
            <a:ext cx="4429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ООО ПродАгро</a:t>
            </a:r>
          </a:p>
          <a:p>
            <a:pPr algn="ctr"/>
            <a:r>
              <a:rPr lang="ru-RU" b="1" dirty="0" smtClean="0"/>
              <a:t>Производство сырья для пластика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7" y="3298444"/>
            <a:ext cx="1690653" cy="15046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706" y="3183953"/>
            <a:ext cx="2661925" cy="16191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0912" y="3172514"/>
            <a:ext cx="1900668" cy="16191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0878" y="3155436"/>
            <a:ext cx="2089637" cy="161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19810"/>
      </p:ext>
    </p:extLst>
  </p:cSld>
  <p:clrMapOvr>
    <a:masterClrMapping/>
  </p:clrMapOvr>
  <p:transition spd="med" advClick="0" advTm="10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428" y="3652458"/>
            <a:ext cx="2020420" cy="14937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838" y="3644170"/>
            <a:ext cx="1988712" cy="14937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393" y="3649790"/>
            <a:ext cx="2076217" cy="149371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Работающие резиденты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639" y="653549"/>
            <a:ext cx="4631361" cy="29097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53549"/>
            <a:ext cx="4377018" cy="290977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696784"/>
            <a:ext cx="4377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СППК ИГЕН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Центр производства </a:t>
            </a:r>
            <a:r>
              <a:rPr lang="ru-RU" b="1" dirty="0" err="1" smtClean="0">
                <a:solidFill>
                  <a:schemeClr val="bg1"/>
                </a:solidFill>
              </a:rPr>
              <a:t>монокорма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12638" y="661837"/>
            <a:ext cx="4631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ООО Саба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Комбикормовый завод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17002"/>
      </p:ext>
    </p:extLst>
  </p:cSld>
  <p:clrMapOvr>
    <a:masterClrMapping/>
  </p:clrMapOvr>
  <p:transition spd="med" advClick="0" advTm="10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47" y="686088"/>
            <a:ext cx="4474166" cy="44574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568" y="686089"/>
            <a:ext cx="4440432" cy="39001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86089"/>
            <a:ext cx="4493058" cy="1484789"/>
          </a:xfrm>
          <a:noFill/>
        </p:spPr>
        <p:txBody>
          <a:bodyPr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СабаТехмаш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запуск производства по ремонту и обслуживанию сельскохозяйственной техники и оборудования в 2021 году (по программе заем-стройка). </a:t>
            </a:r>
            <a:b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займа 12 млн. руб.</a:t>
            </a:r>
            <a:b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703568" y="686089"/>
            <a:ext cx="4440432" cy="1774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нового производственного помещения для резидента ООО «ЗЗБЕТТЕР»       – Инициатор проекта АО УК «Индустриальный парк «Саба» по программе «Заем стройка»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реализации 2021.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займа 30 млн. 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917" y="3601506"/>
            <a:ext cx="2230083" cy="1541994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703568" y="3601506"/>
            <a:ext cx="2210349" cy="15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«ЗЗБЕТТЕР»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твердосплавных стержней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593819"/>
      </p:ext>
    </p:extLst>
  </p:cSld>
  <p:clrMapOvr>
    <a:masterClrMapping/>
  </p:clrMapOvr>
  <p:transition spd="med" advClick="0" advTm="10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198609" y="241094"/>
            <a:ext cx="8720467" cy="61552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проекты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603" y="3543297"/>
            <a:ext cx="1985217" cy="15328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92" y="3543298"/>
            <a:ext cx="1855806" cy="1532878"/>
          </a:xfrm>
          <a:prstGeom prst="rect">
            <a:avLst/>
          </a:prstGeom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414440" y="743361"/>
            <a:ext cx="3883171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Евроакцент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Саба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очистных сооружений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реализации 2021-2024 год.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проектирование.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603" y="1896466"/>
            <a:ext cx="1985218" cy="14376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699" y="1896466"/>
            <a:ext cx="1852599" cy="14376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8841" y="1787367"/>
            <a:ext cx="4473322" cy="16896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8842" y="3553984"/>
            <a:ext cx="2059045" cy="15221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5503" y="3560562"/>
            <a:ext cx="2023595" cy="1522192"/>
          </a:xfrm>
          <a:prstGeom prst="rect">
            <a:avLst/>
          </a:prstGeom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4953069" y="726945"/>
            <a:ext cx="3866029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«Цинк Саба»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 горячего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цинкования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реализации 2021-1кв. 2022г..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проектирование, гос. экспертиза.</a:t>
            </a:r>
          </a:p>
        </p:txBody>
      </p:sp>
    </p:spTree>
    <p:extLst>
      <p:ext uri="{BB962C8B-B14F-4D97-AF65-F5344CB8AC3E}">
        <p14:creationId xmlns:p14="http://schemas.microsoft.com/office/powerpoint/2010/main" val="2530714356"/>
      </p:ext>
    </p:extLst>
  </p:cSld>
  <p:clrMapOvr>
    <a:masterClrMapping/>
  </p:clrMapOvr>
  <p:transition spd="med" advClick="0" advTm="10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1699" y="703891"/>
            <a:ext cx="8720467" cy="386498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Передача земли без торгов;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Бесплатное подключение к энергосетям;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Электроснабжение со скидкой 32% (1 квт -5,5 руб. в место 1квт -8,1 руб.)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Охрана территории;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Оказание услуг по клирингу;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Освобождение от уплаты транспортного налога;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Освобождение от уплаты налога на имущество организации;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Снижение налоговых ставок по УСН;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Займы, </a:t>
            </a:r>
            <a:r>
              <a:rPr lang="ru-RU" dirty="0" err="1" smtClean="0"/>
              <a:t>микрозаймы</a:t>
            </a:r>
            <a:r>
              <a:rPr lang="ru-RU" dirty="0" smtClean="0"/>
              <a:t> и субсидирование процентной ставки по кредитам;</a:t>
            </a:r>
          </a:p>
          <a:p>
            <a:pPr marL="114300" indent="0">
              <a:buNone/>
            </a:pPr>
            <a:endParaRPr lang="ru-RU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311700" y="2513"/>
            <a:ext cx="8720467" cy="6155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Преимущество и льготы для резидентов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60601"/>
      </p:ext>
    </p:extLst>
  </p:cSld>
  <p:clrMapOvr>
    <a:masterClrMapping/>
  </p:clrMapOvr>
  <p:transition spd="med" advClick="0" advTm="10000">
    <p:wipe/>
  </p:transition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3264</TotalTime>
  <Words>244</Words>
  <Application>Microsoft Office PowerPoint</Application>
  <PresentationFormat>Экран (16:9)</PresentationFormat>
  <Paragraphs>48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Wingdings</vt:lpstr>
      <vt:lpstr>Times New Roman</vt:lpstr>
      <vt:lpstr>Arial</vt:lpstr>
      <vt:lpstr>Simple Light</vt:lpstr>
      <vt:lpstr>Презентация PowerPoint</vt:lpstr>
      <vt:lpstr>Общая сумма затрат на строительство I очереди 50 га., Индустриального парка «Саба»  составило 385 млн. руб.</vt:lpstr>
      <vt:lpstr>Работающие резиденты</vt:lpstr>
      <vt:lpstr>Работающие резиденты</vt:lpstr>
      <vt:lpstr>Работающие резиденты</vt:lpstr>
      <vt:lpstr>ООО «СабаТехмаш» Строительство и запуск производства по ремонту и обслуживанию сельскохозяйственной техники и оборудования в 2021 году (по программе заем-стройка).  Сумма займа 12 млн. руб.   .</vt:lpstr>
      <vt:lpstr>Перспективные проекты </vt:lpstr>
      <vt:lpstr>Презентация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206</cp:revision>
  <cp:lastPrinted>2019-04-15T05:26:33Z</cp:lastPrinted>
  <dcterms:modified xsi:type="dcterms:W3CDTF">2022-01-13T07:11:03Z</dcterms:modified>
  <cp:version>0906.0100.01</cp:version>
</cp:coreProperties>
</file>