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0"/>
  </p:notesMasterIdLst>
  <p:sldIdLst>
    <p:sldId id="359" r:id="rId2"/>
    <p:sldId id="294" r:id="rId3"/>
    <p:sldId id="366" r:id="rId4"/>
    <p:sldId id="300" r:id="rId5"/>
    <p:sldId id="361" r:id="rId6"/>
    <p:sldId id="367" r:id="rId7"/>
    <p:sldId id="368" r:id="rId8"/>
    <p:sldId id="365" r:id="rId9"/>
  </p:sldIdLst>
  <p:sldSz cx="9144000" cy="6858000" type="screen4x3"/>
  <p:notesSz cx="6797675" cy="987266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EDD59"/>
    <a:srgbClr val="7ED840"/>
    <a:srgbClr val="72D52F"/>
    <a:srgbClr val="6AC929"/>
    <a:srgbClr val="61B8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7819" autoAdjust="0"/>
  </p:normalViewPr>
  <p:slideViewPr>
    <p:cSldViewPr snapToGrid="0" showGuides="1">
      <p:cViewPr varScale="1">
        <p:scale>
          <a:sx n="100" d="100"/>
          <a:sy n="100" d="100"/>
        </p:scale>
        <p:origin x="1914" y="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3C5850-1D1E-418C-A321-EEF8A5964168}" type="datetimeFigureOut">
              <a:rPr lang="ru-RU" smtClean="0"/>
              <a:t>26.02.2024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77925" y="1233488"/>
            <a:ext cx="4441825" cy="33321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450" y="4751388"/>
            <a:ext cx="5438775" cy="38877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377363"/>
            <a:ext cx="2946400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9688" y="9377363"/>
            <a:ext cx="2946400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0CBA83-120D-4407-AA43-791C3C2206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69773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990356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780089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69804" cy="6874935"/>
            <a:chOff x="-8466" y="-8468"/>
            <a:chExt cx="9169804" cy="6874935"/>
          </a:xfrm>
        </p:grpSpPr>
        <p:cxnSp>
          <p:nvCxnSpPr>
            <p:cNvPr id="17" name="Straight Connector 1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Freeform 1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1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2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2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2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Freeform 2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2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Freeform 2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9928DA-9DCC-4FE0-9043-5863048A9C5D}" type="datetimeFigureOut">
              <a:rPr lang="ru-RU" smtClean="0"/>
              <a:t>26.02.2024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834EE-3592-4748-8FD9-FD1221F0B5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13125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9928DA-9DCC-4FE0-9043-5863048A9C5D}" type="datetimeFigureOut">
              <a:rPr lang="ru-RU" smtClean="0"/>
              <a:t>26.02.2024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834EE-3592-4748-8FD9-FD1221F0B5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93078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9928DA-9DCC-4FE0-9043-5863048A9C5D}" type="datetimeFigureOut">
              <a:rPr lang="ru-RU" smtClean="0"/>
              <a:t>26.02.2024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834EE-3592-4748-8FD9-FD1221F0B563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978875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9928DA-9DCC-4FE0-9043-5863048A9C5D}" type="datetimeFigureOut">
              <a:rPr lang="ru-RU" smtClean="0"/>
              <a:t>26.02.2024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834EE-3592-4748-8FD9-FD1221F0B5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20618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9928DA-9DCC-4FE0-9043-5863048A9C5D}" type="datetimeFigureOut">
              <a:rPr lang="ru-RU" smtClean="0"/>
              <a:t>26.02.2024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834EE-3592-4748-8FD9-FD1221F0B563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9678129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9928DA-9DCC-4FE0-9043-5863048A9C5D}" type="datetimeFigureOut">
              <a:rPr lang="ru-RU" smtClean="0"/>
              <a:t>26.02.2024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834EE-3592-4748-8FD9-FD1221F0B5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53706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9928DA-9DCC-4FE0-9043-5863048A9C5D}" type="datetimeFigureOut">
              <a:rPr lang="ru-RU" smtClean="0"/>
              <a:t>26.02.2024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834EE-3592-4748-8FD9-FD1221F0B5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828512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9928DA-9DCC-4FE0-9043-5863048A9C5D}" type="datetimeFigureOut">
              <a:rPr lang="ru-RU" smtClean="0"/>
              <a:t>26.02.2024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834EE-3592-4748-8FD9-FD1221F0B5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896632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39999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536633"/>
            <a:ext cx="39999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ru" smtClean="0"/>
              <a:pPr/>
              <a:t>‹#›</a:t>
            </a:fld>
            <a:endParaRPr lang="ru"/>
          </a:p>
        </p:txBody>
      </p:sp>
    </p:spTree>
    <p:extLst>
      <p:ext uri="{BB962C8B-B14F-4D97-AF65-F5344CB8AC3E}">
        <p14:creationId xmlns:p14="http://schemas.microsoft.com/office/powerpoint/2010/main" val="3269376749"/>
      </p:ext>
    </p:extLst>
  </p:cSld>
  <p:clrMapOvr>
    <a:masterClrMapping/>
  </p:clrMapOvr>
  <p:transition spd="med" advClick="0" advTm="10000">
    <p:wip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ru" smtClean="0"/>
              <a:pPr/>
              <a:t>‹#›</a:t>
            </a:fld>
            <a:endParaRPr lang="ru"/>
          </a:p>
        </p:txBody>
      </p:sp>
    </p:spTree>
    <p:extLst>
      <p:ext uri="{BB962C8B-B14F-4D97-AF65-F5344CB8AC3E}">
        <p14:creationId xmlns:p14="http://schemas.microsoft.com/office/powerpoint/2010/main" val="4139267292"/>
      </p:ext>
    </p:extLst>
  </p:cSld>
  <p:clrMapOvr>
    <a:masterClrMapping/>
  </p:clrMapOvr>
  <p:transition spd="med" advClick="0" advTm="10000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9928DA-9DCC-4FE0-9043-5863048A9C5D}" type="datetimeFigureOut">
              <a:rPr lang="ru-RU" smtClean="0"/>
              <a:t>26.02.2024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834EE-3592-4748-8FD9-FD1221F0B5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64047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9928DA-9DCC-4FE0-9043-5863048A9C5D}" type="datetimeFigureOut">
              <a:rPr lang="ru-RU" smtClean="0"/>
              <a:t>26.02.2024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834EE-3592-4748-8FD9-FD1221F0B5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54263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9928DA-9DCC-4FE0-9043-5863048A9C5D}" type="datetimeFigureOut">
              <a:rPr lang="ru-RU" smtClean="0"/>
              <a:t>26.02.2024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834EE-3592-4748-8FD9-FD1221F0B5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85872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9928DA-9DCC-4FE0-9043-5863048A9C5D}" type="datetimeFigureOut">
              <a:rPr lang="ru-RU" smtClean="0"/>
              <a:t>26.02.2024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834EE-3592-4748-8FD9-FD1221F0B5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2739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9928DA-9DCC-4FE0-9043-5863048A9C5D}" type="datetimeFigureOut">
              <a:rPr lang="ru-RU" smtClean="0"/>
              <a:t>26.02.2024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834EE-3592-4748-8FD9-FD1221F0B5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85984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9928DA-9DCC-4FE0-9043-5863048A9C5D}" type="datetimeFigureOut">
              <a:rPr lang="ru-RU" smtClean="0"/>
              <a:t>26.02.2024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834EE-3592-4748-8FD9-FD1221F0B5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34976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9928DA-9DCC-4FE0-9043-5863048A9C5D}" type="datetimeFigureOut">
              <a:rPr lang="ru-RU" smtClean="0"/>
              <a:t>26.02.2024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834EE-3592-4748-8FD9-FD1221F0B5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78908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9928DA-9DCC-4FE0-9043-5863048A9C5D}" type="datetimeFigureOut">
              <a:rPr lang="ru-RU" smtClean="0"/>
              <a:t>26.02.2024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834EE-3592-4748-8FD9-FD1221F0B5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29964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9928DA-9DCC-4FE0-9043-5863048A9C5D}" type="datetimeFigureOut">
              <a:rPr lang="ru-RU" smtClean="0"/>
              <a:t>26.02.2024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E58834EE-3592-4748-8FD9-FD1221F0B5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0787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701" r:id="rId17"/>
    <p:sldLayoutId id="2147483702" r:id="rId18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1.jpe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041" y="1673662"/>
            <a:ext cx="8434333" cy="4848224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81041" y="846356"/>
            <a:ext cx="8434333" cy="1769715"/>
          </a:xfrm>
          <a:prstGeom prst="rect">
            <a:avLst/>
          </a:prstGeom>
          <a:solidFill>
            <a:srgbClr val="8EDD59"/>
          </a:solidFill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solidFill>
                  <a:srgbClr val="002060"/>
                </a:solidFill>
              </a:rPr>
              <a:t>       </a:t>
            </a:r>
            <a:r>
              <a:rPr lang="ru-RU" sz="13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прошедший год  заключены Соглашения о ведении инвестиционной и производственной деятельности на территории парка с 21 резидентом, 11 из которых на отчетную дату успешно  осуществляют свою деятельность. На сегодняшний день 5 резидентов  завершают строительные работы и находятся на стадии  запуска, это ООО «</a:t>
            </a:r>
            <a:r>
              <a:rPr lang="ru-RU" sz="13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Металлек</a:t>
            </a:r>
            <a:r>
              <a:rPr lang="ru-RU" sz="13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»,  ООО «ПМК №159», ООО ТЛК «</a:t>
            </a:r>
            <a:r>
              <a:rPr lang="ru-RU" sz="13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Технолайн</a:t>
            </a:r>
            <a:r>
              <a:rPr lang="ru-RU" sz="13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», ИП Мухтарова З.Р., </a:t>
            </a:r>
            <a:r>
              <a:rPr lang="ru-RU" sz="13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Динмухаметов</a:t>
            </a:r>
            <a:r>
              <a:rPr lang="ru-RU" sz="13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Д.М. </a:t>
            </a:r>
          </a:p>
          <a:p>
            <a:pPr algn="just"/>
            <a:r>
              <a:rPr lang="ru-RU" sz="13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Общая сумма оборота предприятий –резидентов в 2023 году составила  776,0 млн. рублей; сумма инвестиций  в основной капитал - 242 млн. рублей, общий объем налоговых отчислений в бюджеты всех уровней - 78,6 млн. рублей.</a:t>
            </a:r>
          </a:p>
        </p:txBody>
      </p:sp>
      <p:sp>
        <p:nvSpPr>
          <p:cNvPr id="4" name="Google Shape;190;p24"/>
          <p:cNvSpPr txBox="1"/>
          <p:nvPr/>
        </p:nvSpPr>
        <p:spPr>
          <a:xfrm>
            <a:off x="204840" y="177892"/>
            <a:ext cx="8434333" cy="5262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ru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omfortaa"/>
                <a:cs typeface="Times New Roman" panose="02020603050405020304" pitchFamily="18" charset="0"/>
                <a:sym typeface="Comfortaa"/>
              </a:rPr>
              <a:t> Индустриальный парк «Саба»</a:t>
            </a:r>
            <a:endParaRPr sz="2800" b="1" dirty="0">
              <a:solidFill>
                <a:srgbClr val="002060"/>
              </a:solidFill>
              <a:latin typeface="Times New Roman" panose="02020603050405020304" pitchFamily="18" charset="0"/>
              <a:ea typeface="Comfortaa"/>
              <a:cs typeface="Times New Roman" panose="02020603050405020304" pitchFamily="18" charset="0"/>
              <a:sym typeface="Comfortaa"/>
            </a:endParaRPr>
          </a:p>
        </p:txBody>
      </p:sp>
    </p:spTree>
    <p:extLst>
      <p:ext uri="{BB962C8B-B14F-4D97-AF65-F5344CB8AC3E}">
        <p14:creationId xmlns:p14="http://schemas.microsoft.com/office/powerpoint/2010/main" val="1638999940"/>
      </p:ext>
    </p:extLst>
  </p:cSld>
  <p:clrMapOvr>
    <a:masterClrMapping/>
  </p:clrMapOvr>
  <p:transition spd="med" advClick="0" advTm="10000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408" y="1396056"/>
            <a:ext cx="4207548" cy="203294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8408" y="92174"/>
            <a:ext cx="8676932" cy="488608"/>
          </a:xfrm>
          <a:noFill/>
        </p:spPr>
        <p:txBody>
          <a:bodyPr>
            <a:normAutofit fontScale="90000"/>
          </a:bodyPr>
          <a:lstStyle/>
          <a:p>
            <a:pPr algn="ctr"/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Работающие резиденты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59803" y="726981"/>
            <a:ext cx="3196099" cy="523220"/>
          </a:xfrm>
          <a:prstGeom prst="rect">
            <a:avLst/>
          </a:prstGeom>
          <a:solidFill>
            <a:srgbClr val="8EDD59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srgbClr val="002060"/>
                </a:solidFill>
              </a:rPr>
              <a:t>ИП Аубакиров А.Г. </a:t>
            </a:r>
          </a:p>
          <a:p>
            <a:pPr algn="ctr"/>
            <a:r>
              <a:rPr lang="ru-RU" sz="1400" b="1" dirty="0">
                <a:solidFill>
                  <a:srgbClr val="002060"/>
                </a:solidFill>
              </a:rPr>
              <a:t>производство корпусной мебели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1404643"/>
            <a:ext cx="4261888" cy="2024357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274740" y="726981"/>
            <a:ext cx="3068769" cy="523220"/>
          </a:xfrm>
          <a:prstGeom prst="rect">
            <a:avLst/>
          </a:prstGeom>
          <a:solidFill>
            <a:srgbClr val="8EDD59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srgbClr val="002060"/>
                </a:solidFill>
              </a:rPr>
              <a:t>ИП Набиуллин И.Ф. </a:t>
            </a:r>
          </a:p>
          <a:p>
            <a:pPr algn="ctr"/>
            <a:r>
              <a:rPr lang="ru-RU" sz="1400" b="1" dirty="0">
                <a:solidFill>
                  <a:srgbClr val="002060"/>
                </a:solidFill>
              </a:rPr>
              <a:t>Производство ЖБ изделий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2B7594F-11F6-4BC1-A0C7-700F54A69369}"/>
              </a:ext>
            </a:extLst>
          </p:cNvPr>
          <p:cNvSpPr txBox="1"/>
          <p:nvPr/>
        </p:nvSpPr>
        <p:spPr>
          <a:xfrm>
            <a:off x="651259" y="3574855"/>
            <a:ext cx="3261845" cy="523220"/>
          </a:xfrm>
          <a:prstGeom prst="rect">
            <a:avLst/>
          </a:prstGeom>
          <a:solidFill>
            <a:srgbClr val="8EDD59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srgbClr val="002060"/>
                </a:solidFill>
              </a:rPr>
              <a:t>ИП </a:t>
            </a:r>
            <a:r>
              <a:rPr lang="ru-RU" sz="1400" b="1" dirty="0" err="1">
                <a:solidFill>
                  <a:srgbClr val="002060"/>
                </a:solidFill>
              </a:rPr>
              <a:t>Тазиев</a:t>
            </a:r>
            <a:r>
              <a:rPr lang="ru-RU" sz="1400" b="1" dirty="0">
                <a:solidFill>
                  <a:srgbClr val="002060"/>
                </a:solidFill>
              </a:rPr>
              <a:t> М.И.</a:t>
            </a:r>
          </a:p>
          <a:p>
            <a:pPr algn="ctr"/>
            <a:r>
              <a:rPr lang="ru-RU" sz="1400" b="1" dirty="0">
                <a:solidFill>
                  <a:srgbClr val="002060"/>
                </a:solidFill>
              </a:rPr>
              <a:t>Производство </a:t>
            </a:r>
            <a:r>
              <a:rPr lang="ru-RU" sz="1400" b="1" i="0" dirty="0">
                <a:solidFill>
                  <a:srgbClr val="002060"/>
                </a:solidFill>
                <a:effectLst/>
              </a:rPr>
              <a:t>пиломатериалов</a:t>
            </a:r>
            <a:endParaRPr lang="ru-RU" sz="1400" b="1" dirty="0">
              <a:solidFill>
                <a:srgbClr val="00206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B8D7F19-0E35-48C9-BE0C-6100A8359371}"/>
              </a:ext>
            </a:extLst>
          </p:cNvPr>
          <p:cNvSpPr txBox="1"/>
          <p:nvPr/>
        </p:nvSpPr>
        <p:spPr>
          <a:xfrm>
            <a:off x="5230898" y="3574855"/>
            <a:ext cx="3261845" cy="523220"/>
          </a:xfrm>
          <a:prstGeom prst="rect">
            <a:avLst/>
          </a:prstGeom>
          <a:solidFill>
            <a:srgbClr val="8EDD59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srgbClr val="002060"/>
                </a:solidFill>
              </a:rPr>
              <a:t>ООО ПродАгро</a:t>
            </a:r>
          </a:p>
          <a:p>
            <a:pPr algn="ctr"/>
            <a:r>
              <a:rPr lang="ru-RU" sz="1400" b="1" dirty="0">
                <a:solidFill>
                  <a:srgbClr val="002060"/>
                </a:solidFill>
              </a:rPr>
              <a:t>Производство сырья для пластика</a:t>
            </a:r>
          </a:p>
        </p:txBody>
      </p:sp>
      <p:pic>
        <p:nvPicPr>
          <p:cNvPr id="17" name="Picture 2">
            <a:extLst>
              <a:ext uri="{FF2B5EF4-FFF2-40B4-BE49-F238E27FC236}">
                <a16:creationId xmlns:a16="http://schemas.microsoft.com/office/drawing/2014/main" id="{03BF85F9-3529-40BC-BFA9-238EB278CF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408" y="4301553"/>
            <a:ext cx="4180702" cy="2032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BE8EA8E8-B113-4031-B580-73834234CA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16874" y="4301553"/>
            <a:ext cx="2279815" cy="2024357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AF561746-7508-4A73-8275-15846BAE104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96688" y="4301553"/>
            <a:ext cx="2037199" cy="2024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1040492"/>
      </p:ext>
    </p:extLst>
  </p:cSld>
  <p:clrMapOvr>
    <a:masterClrMapping/>
  </p:clrMapOvr>
  <p:transition spd="med" advClick="0" advTm="10000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929" y="2538800"/>
            <a:ext cx="3891818" cy="238056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2488" y="252599"/>
            <a:ext cx="8538785" cy="488608"/>
          </a:xfrm>
          <a:noFill/>
        </p:spPr>
        <p:txBody>
          <a:bodyPr>
            <a:normAutofit fontScale="90000"/>
          </a:bodyPr>
          <a:lstStyle/>
          <a:p>
            <a:pPr algn="ctr"/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Работающие резиденты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94929" y="970785"/>
            <a:ext cx="3891818" cy="1323439"/>
          </a:xfrm>
          <a:prstGeom prst="rect">
            <a:avLst/>
          </a:prstGeom>
          <a:solidFill>
            <a:srgbClr val="8EDD59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rgbClr val="002060"/>
                </a:solidFill>
                <a:latin typeface="+mj-lt"/>
              </a:rPr>
              <a:t>ООО БиЭйчБи систем</a:t>
            </a:r>
          </a:p>
          <a:p>
            <a:pPr algn="ctr"/>
            <a:r>
              <a:rPr lang="ru-RU" sz="1600" b="1" dirty="0">
                <a:solidFill>
                  <a:srgbClr val="002060"/>
                </a:solidFill>
                <a:latin typeface="+mj-lt"/>
              </a:rPr>
              <a:t>Производство промышленного </a:t>
            </a:r>
          </a:p>
          <a:p>
            <a:pPr algn="ctr"/>
            <a:r>
              <a:rPr lang="ru-RU" sz="1600" b="1" dirty="0">
                <a:solidFill>
                  <a:srgbClr val="002060"/>
                </a:solidFill>
                <a:latin typeface="+mj-lt"/>
              </a:rPr>
              <a:t>холодильного и вентиляторного оборудования </a:t>
            </a:r>
          </a:p>
          <a:p>
            <a:pPr algn="ctr"/>
            <a:r>
              <a:rPr lang="ru-RU" sz="16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Год запуска 2020 год.</a:t>
            </a:r>
            <a:endParaRPr lang="ru-RU" sz="1600" b="1" dirty="0">
              <a:solidFill>
                <a:srgbClr val="002060"/>
              </a:solidFill>
              <a:latin typeface="+mj-lt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303" y="5100738"/>
            <a:ext cx="1690653" cy="150466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9956" y="4986247"/>
            <a:ext cx="2661925" cy="1619154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95B1D2F-C8C5-4CD6-A855-6A25453753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50034" y="2538800"/>
            <a:ext cx="3785946" cy="2379072"/>
          </a:xfrm>
          <a:prstGeom prst="rect">
            <a:avLst/>
          </a:prstGeom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8F5157F6-98A3-4B0C-8B70-96DBA78AFA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4923" y="5086355"/>
            <a:ext cx="1743075" cy="1418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C88AA0C-F8EF-441C-88F9-982B76293E1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1040" y="5086356"/>
            <a:ext cx="1714940" cy="1418937"/>
          </a:xfrm>
          <a:prstGeom prst="rect">
            <a:avLst/>
          </a:prstGeom>
        </p:spPr>
      </p:pic>
      <p:sp>
        <p:nvSpPr>
          <p:cNvPr id="17" name="Заголовок 1">
            <a:extLst>
              <a:ext uri="{FF2B5EF4-FFF2-40B4-BE49-F238E27FC236}">
                <a16:creationId xmlns:a16="http://schemas.microsoft.com/office/drawing/2014/main" id="{BACFF6B5-3A83-4E7E-B0EF-5ED17EE3AF0B}"/>
              </a:ext>
            </a:extLst>
          </p:cNvPr>
          <p:cNvSpPr txBox="1">
            <a:spLocks/>
          </p:cNvSpPr>
          <p:nvPr/>
        </p:nvSpPr>
        <p:spPr>
          <a:xfrm>
            <a:off x="4750035" y="989923"/>
            <a:ext cx="3785945" cy="1304301"/>
          </a:xfrm>
          <a:prstGeom prst="rect">
            <a:avLst/>
          </a:prstGeom>
          <a:solidFill>
            <a:srgbClr val="8EDD59"/>
          </a:solidFill>
        </p:spPr>
        <p:txBody>
          <a:bodyPr spcFirstLastPara="1" vert="horz" wrap="square" lIns="91425" tIns="91425" rIns="91425" bIns="91425" rtlCol="0" anchor="t" anchorCtr="0">
            <a:normAutofit fontScale="97500"/>
          </a:bodyPr>
          <a:lstStyle>
            <a:lvl1pPr lvl="0" algn="l" defTabSz="457200" rtl="0" eaLnBrk="1" latinLnBrk="0" hangingPunct="1">
              <a:spcBef>
                <a:spcPts val="0"/>
              </a:spcBef>
              <a:spcAft>
                <a:spcPts val="0"/>
              </a:spcAft>
              <a:buSzPts val="2800"/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lvl="1" eaLnBrk="1" hangingPunct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tx2"/>
                </a:solidFill>
              </a:defRPr>
            </a:lvl2pPr>
            <a:lvl3pPr lvl="2" eaLnBrk="1" hangingPunct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tx2"/>
                </a:solidFill>
              </a:defRPr>
            </a:lvl3pPr>
            <a:lvl4pPr lvl="3" eaLnBrk="1" hangingPunct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tx2"/>
                </a:solidFill>
              </a:defRPr>
            </a:lvl4pPr>
            <a:lvl5pPr lvl="4" eaLnBrk="1" hangingPunct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tx2"/>
                </a:solidFill>
              </a:defRPr>
            </a:lvl5pPr>
            <a:lvl6pPr lvl="5" eaLnBrk="1" hangingPunct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tx2"/>
                </a:solidFill>
              </a:defRPr>
            </a:lvl6pPr>
            <a:lvl7pPr lvl="6" eaLnBrk="1" hangingPunct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tx2"/>
                </a:solidFill>
              </a:defRPr>
            </a:lvl7pPr>
            <a:lvl8pPr lvl="7" eaLnBrk="1" hangingPunct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tx2"/>
                </a:solidFill>
              </a:defRPr>
            </a:lvl8pPr>
            <a:lvl9pPr lvl="8" eaLnBrk="1" hangingPunct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1800" b="1" dirty="0">
                <a:solidFill>
                  <a:srgbClr val="002060"/>
                </a:solidFill>
                <a:cs typeface="Times New Roman" panose="02020603050405020304" pitchFamily="18" charset="0"/>
              </a:rPr>
              <a:t>ООО «Трейд Металл»</a:t>
            </a:r>
            <a:br>
              <a:rPr lang="ru-RU" sz="1800" b="1" dirty="0">
                <a:solidFill>
                  <a:srgbClr val="002060"/>
                </a:solidFill>
                <a:cs typeface="Times New Roman" panose="02020603050405020304" pitchFamily="18" charset="0"/>
              </a:rPr>
            </a:br>
            <a:r>
              <a:rPr lang="ru-RU" sz="1800" b="1" dirty="0">
                <a:solidFill>
                  <a:srgbClr val="002060"/>
                </a:solidFill>
                <a:cs typeface="Times New Roman" panose="02020603050405020304" pitchFamily="18" charset="0"/>
              </a:rPr>
              <a:t>Производство металлических изделии.</a:t>
            </a:r>
          </a:p>
          <a:p>
            <a:pPr algn="ctr"/>
            <a:r>
              <a:rPr lang="ru-RU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 запуска 2023 год.</a:t>
            </a:r>
            <a:endParaRPr lang="ru-RU" sz="1800" dirty="0">
              <a:solidFill>
                <a:srgbClr val="002060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769665"/>
      </p:ext>
    </p:extLst>
  </p:cSld>
  <p:clrMapOvr>
    <a:masterClrMapping/>
  </p:clrMapOvr>
  <p:transition spd="med" advClick="0" advTm="10000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4401" y="4943476"/>
            <a:ext cx="1825438" cy="163654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898" y="4943475"/>
            <a:ext cx="1857527" cy="1636548"/>
          </a:xfrm>
          <a:prstGeom prst="rect">
            <a:avLst/>
          </a:prstGeom>
        </p:spPr>
      </p:pic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0" y="277977"/>
            <a:ext cx="9144000" cy="572700"/>
          </a:xfrm>
          <a:noFill/>
        </p:spPr>
        <p:txBody>
          <a:bodyPr>
            <a:normAutofit fontScale="90000"/>
          </a:bodyPr>
          <a:lstStyle/>
          <a:p>
            <a:pPr algn="ctr"/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Работающие резиденты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8886" y="2053724"/>
            <a:ext cx="3931391" cy="2613526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448" y="2053724"/>
            <a:ext cx="3931391" cy="2613526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228449" y="981207"/>
            <a:ext cx="3931390" cy="923330"/>
          </a:xfrm>
          <a:prstGeom prst="rect">
            <a:avLst/>
          </a:prstGeom>
          <a:solidFill>
            <a:srgbClr val="8EDD59"/>
          </a:solidFill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</a:rPr>
              <a:t>СППК «ИГЕН»</a:t>
            </a:r>
          </a:p>
          <a:p>
            <a:pPr algn="ctr"/>
            <a:r>
              <a:rPr lang="ru-RU" b="1" dirty="0">
                <a:solidFill>
                  <a:srgbClr val="002060"/>
                </a:solidFill>
              </a:rPr>
              <a:t>Центр производства </a:t>
            </a:r>
            <a:r>
              <a:rPr lang="ru-RU" b="1" dirty="0" err="1">
                <a:solidFill>
                  <a:srgbClr val="002060"/>
                </a:solidFill>
              </a:rPr>
              <a:t>монокорма</a:t>
            </a:r>
            <a:endParaRPr lang="ru-RU" b="1" dirty="0">
              <a:solidFill>
                <a:srgbClr val="002060"/>
              </a:solidFill>
            </a:endParaRPr>
          </a:p>
          <a:p>
            <a:pPr algn="ctr"/>
            <a:r>
              <a:rPr lang="ru-RU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 запуска 2021 год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4688887" y="1019372"/>
            <a:ext cx="3931390" cy="923330"/>
          </a:xfrm>
          <a:prstGeom prst="rect">
            <a:avLst/>
          </a:prstGeom>
          <a:solidFill>
            <a:srgbClr val="8EDD59"/>
          </a:solidFill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</a:rPr>
              <a:t>ООО «Саба»</a:t>
            </a:r>
          </a:p>
          <a:p>
            <a:pPr algn="ctr"/>
            <a:r>
              <a:rPr lang="ru-RU" b="1" dirty="0">
                <a:solidFill>
                  <a:srgbClr val="002060"/>
                </a:solidFill>
              </a:rPr>
              <a:t>Комбикормовый завод</a:t>
            </a:r>
          </a:p>
          <a:p>
            <a:pPr algn="ctr"/>
            <a:r>
              <a:rPr lang="ru-RU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 запуска 2022 год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B581FD2-7E14-4560-B226-61156802A1C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84163" y="4943475"/>
            <a:ext cx="3331411" cy="1636548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35217002"/>
      </p:ext>
    </p:extLst>
  </p:cSld>
  <p:clrMapOvr>
    <a:masterClrMapping/>
  </p:clrMapOvr>
  <p:transition spd="med" advClick="0" advTm="10000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75916" y="634348"/>
            <a:ext cx="4453760" cy="830984"/>
          </a:xfrm>
          <a:solidFill>
            <a:srgbClr val="92D050"/>
          </a:solidFill>
        </p:spPr>
        <p:txBody>
          <a:bodyPr>
            <a:normAutofit fontScale="90000"/>
          </a:bodyPr>
          <a:lstStyle/>
          <a:p>
            <a:pPr algn="ctr"/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ООО «</a:t>
            </a:r>
            <a:r>
              <a:rPr lang="ru-RU" sz="1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СабаТехмаш</a:t>
            </a:r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b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Производство по изготовлению деталей для сельскохозяйственной техники. Год запуска 2022 год.</a:t>
            </a:r>
            <a:b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000" b="1" dirty="0">
                <a:solidFill>
                  <a:srgbClr val="002060"/>
                </a:solidFill>
                <a:cs typeface="Times New Roman" panose="02020603050405020304" pitchFamily="18" charset="0"/>
              </a:rPr>
            </a:br>
            <a:b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161924" y="634348"/>
            <a:ext cx="4111077" cy="830984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ru-RU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ООО «Абразивные инструменты» </a:t>
            </a:r>
          </a:p>
          <a:p>
            <a:pPr algn="ctr"/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(производство твердосплавных стержней) </a:t>
            </a:r>
          </a:p>
          <a:p>
            <a:pPr algn="ctr"/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 запуска 2022 год.</a:t>
            </a:r>
            <a:br>
              <a:rPr lang="ru-RU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924" y="1586943"/>
            <a:ext cx="4111077" cy="184205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5915" y="1586942"/>
            <a:ext cx="4453760" cy="1842058"/>
          </a:xfrm>
          <a:prstGeom prst="rect">
            <a:avLst/>
          </a:prstGeom>
        </p:spPr>
      </p:pic>
      <p:sp>
        <p:nvSpPr>
          <p:cNvPr id="17" name="Заголовок 1">
            <a:extLst>
              <a:ext uri="{FF2B5EF4-FFF2-40B4-BE49-F238E27FC236}">
                <a16:creationId xmlns:a16="http://schemas.microsoft.com/office/drawing/2014/main" id="{92B7158F-4518-4C9F-BBDB-6203936D2846}"/>
              </a:ext>
            </a:extLst>
          </p:cNvPr>
          <p:cNvSpPr txBox="1">
            <a:spLocks/>
          </p:cNvSpPr>
          <p:nvPr/>
        </p:nvSpPr>
        <p:spPr>
          <a:xfrm>
            <a:off x="0" y="38285"/>
            <a:ext cx="914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Работающие резиденты</a:t>
            </a:r>
          </a:p>
        </p:txBody>
      </p:sp>
      <p:sp>
        <p:nvSpPr>
          <p:cNvPr id="12" name="Заголовок 3">
            <a:extLst>
              <a:ext uri="{FF2B5EF4-FFF2-40B4-BE49-F238E27FC236}">
                <a16:creationId xmlns:a16="http://schemas.microsoft.com/office/drawing/2014/main" id="{8553F2CD-87CD-4751-B357-48883A7E19B0}"/>
              </a:ext>
            </a:extLst>
          </p:cNvPr>
          <p:cNvSpPr txBox="1">
            <a:spLocks/>
          </p:cNvSpPr>
          <p:nvPr/>
        </p:nvSpPr>
        <p:spPr>
          <a:xfrm>
            <a:off x="1525448" y="3550610"/>
            <a:ext cx="6093103" cy="615523"/>
          </a:xfrm>
          <a:prstGeom prst="rect">
            <a:avLst/>
          </a:prstGeom>
          <a:solidFill>
            <a:srgbClr val="8EDD59"/>
          </a:solidFill>
          <a:ln>
            <a:noFill/>
          </a:ln>
        </p:spPr>
        <p:txBody>
          <a:bodyPr spcFirstLastPara="1" wrap="square" lIns="91425" tIns="91425" rIns="91425" bIns="91425" rtlCol="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ru-RU" sz="14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ООО «Цинк Саба» </a:t>
            </a:r>
          </a:p>
          <a:p>
            <a:pPr algn="ctr"/>
            <a:r>
              <a:rPr lang="ru-RU" sz="14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Завод горячего цинкования. Год запуска - 2023 год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3289E5E7-40CF-4583-B18A-E1B7C27EB2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924" y="4287742"/>
            <a:ext cx="4571011" cy="2304174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8D89A49C-3C08-430F-82E8-0D100B5E3F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75975" y="4287743"/>
            <a:ext cx="3953700" cy="2304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845475"/>
      </p:ext>
    </p:extLst>
  </p:cSld>
  <p:clrMapOvr>
    <a:masterClrMapping/>
  </p:clrMapOvr>
  <p:transition spd="med" advClick="0" advTm="10000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1"/>
          <p:cNvSpPr txBox="1">
            <a:spLocks/>
          </p:cNvSpPr>
          <p:nvPr/>
        </p:nvSpPr>
        <p:spPr>
          <a:xfrm>
            <a:off x="214136" y="1150634"/>
            <a:ext cx="4114800" cy="1561807"/>
          </a:xfrm>
          <a:prstGeom prst="rect">
            <a:avLst/>
          </a:prstGeom>
          <a:solidFill>
            <a:srgbClr val="8EDD59"/>
          </a:solidFill>
          <a:ln>
            <a:noFill/>
          </a:ln>
        </p:spPr>
        <p:txBody>
          <a:bodyPr spcFirstLastPara="1" wrap="square"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ru-RU" sz="16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ООО ТЛК «</a:t>
            </a:r>
            <a:r>
              <a:rPr lang="ru-RU" sz="1600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Технолайн</a:t>
            </a:r>
            <a:r>
              <a:rPr lang="ru-RU" sz="16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»</a:t>
            </a:r>
          </a:p>
          <a:p>
            <a:pPr algn="ctr"/>
            <a:r>
              <a:rPr lang="ru-RU" sz="16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Торговля оптовая мясом и мясом птиц, включая субпродукты</a:t>
            </a:r>
          </a:p>
          <a:p>
            <a:pPr algn="ctr"/>
            <a:r>
              <a:rPr lang="ru-RU" sz="16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Год реализации 2022-2024 гг.</a:t>
            </a:r>
            <a:br>
              <a:rPr lang="ru-RU" sz="16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</a:br>
            <a:r>
              <a:rPr lang="ru-RU" sz="16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Стадия: строительство и монтаж оборудования.</a:t>
            </a:r>
            <a:br>
              <a:rPr lang="ru-RU" sz="16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</a:br>
            <a:b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136" y="3113569"/>
            <a:ext cx="4114800" cy="3050214"/>
          </a:xfrm>
          <a:prstGeom prst="rect">
            <a:avLst/>
          </a:prstGeom>
        </p:spPr>
      </p:pic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0D66E182-6AEF-49FA-AEDC-458BB06EC857}"/>
              </a:ext>
            </a:extLst>
          </p:cNvPr>
          <p:cNvSpPr txBox="1">
            <a:spLocks/>
          </p:cNvSpPr>
          <p:nvPr/>
        </p:nvSpPr>
        <p:spPr>
          <a:xfrm>
            <a:off x="105254" y="250102"/>
            <a:ext cx="914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Перспективные проекты </a:t>
            </a: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03D978EC-2161-432F-96AC-0932AF92EE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7254" y="3113569"/>
            <a:ext cx="4114800" cy="3050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Заголовок 1">
            <a:extLst>
              <a:ext uri="{FF2B5EF4-FFF2-40B4-BE49-F238E27FC236}">
                <a16:creationId xmlns:a16="http://schemas.microsoft.com/office/drawing/2014/main" id="{17226F90-8761-4E26-8717-090774F8EEA6}"/>
              </a:ext>
            </a:extLst>
          </p:cNvPr>
          <p:cNvSpPr txBox="1">
            <a:spLocks/>
          </p:cNvSpPr>
          <p:nvPr/>
        </p:nvSpPr>
        <p:spPr>
          <a:xfrm>
            <a:off x="4677254" y="1150633"/>
            <a:ext cx="4114800" cy="1561807"/>
          </a:xfrm>
          <a:prstGeom prst="rect">
            <a:avLst/>
          </a:prstGeom>
          <a:solidFill>
            <a:srgbClr val="8EDD59"/>
          </a:solidFill>
          <a:ln>
            <a:noFill/>
          </a:ln>
        </p:spPr>
        <p:txBody>
          <a:bodyPr spcFirstLastPara="1" wrap="square"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ru-RU" sz="1600" b="1" dirty="0">
                <a:solidFill>
                  <a:srgbClr val="00206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С</a:t>
            </a:r>
            <a:r>
              <a:rPr lang="ru-RU" sz="1600" b="1" dirty="0">
                <a:solidFill>
                  <a:srgbClr val="00206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троительство завода</a:t>
            </a:r>
          </a:p>
          <a:p>
            <a:pPr algn="ctr"/>
            <a:r>
              <a:rPr lang="ru-RU" sz="1600" b="1" dirty="0">
                <a:solidFill>
                  <a:srgbClr val="00206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по производству столбов освещения.</a:t>
            </a:r>
          </a:p>
          <a:p>
            <a:pPr algn="ctr"/>
            <a:r>
              <a:rPr lang="ru-RU" sz="16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Год реализации 2024-2025 гг.</a:t>
            </a:r>
            <a:br>
              <a:rPr lang="ru-RU" sz="16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</a:br>
            <a:r>
              <a:rPr lang="ru-RU" sz="1600" b="1" dirty="0">
                <a:solidFill>
                  <a:srgbClr val="00206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Инициатором проекта </a:t>
            </a:r>
          </a:p>
          <a:p>
            <a:pPr algn="ctr"/>
            <a:r>
              <a:rPr lang="ru-RU" sz="1600" b="1" dirty="0">
                <a:solidFill>
                  <a:srgbClr val="00206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является компания </a:t>
            </a:r>
          </a:p>
          <a:p>
            <a:pPr algn="ctr"/>
            <a:r>
              <a:rPr lang="ru-RU" sz="1600" b="1" dirty="0">
                <a:solidFill>
                  <a:srgbClr val="00206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ООО</a:t>
            </a:r>
            <a:r>
              <a:rPr lang="ru-RU" sz="1600" b="1" cap="all" dirty="0">
                <a:solidFill>
                  <a:srgbClr val="00206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"</a:t>
            </a:r>
            <a:r>
              <a:rPr lang="ru-RU" sz="1600" b="1" cap="all" dirty="0" err="1">
                <a:solidFill>
                  <a:srgbClr val="00206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Металлек</a:t>
            </a:r>
            <a:r>
              <a:rPr lang="ru-RU" sz="1600" b="1" cap="all" dirty="0">
                <a:solidFill>
                  <a:srgbClr val="00206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"</a:t>
            </a:r>
            <a:br>
              <a:rPr lang="ru-RU" sz="16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</a:br>
            <a:b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4597624"/>
      </p:ext>
    </p:extLst>
  </p:cSld>
  <p:clrMapOvr>
    <a:masterClrMapping/>
  </p:clrMapOvr>
  <p:transition spd="med" advClick="0" advTm="10000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1"/>
          <p:cNvSpPr txBox="1">
            <a:spLocks/>
          </p:cNvSpPr>
          <p:nvPr/>
        </p:nvSpPr>
        <p:spPr>
          <a:xfrm>
            <a:off x="214136" y="1150634"/>
            <a:ext cx="4114800" cy="1561807"/>
          </a:xfrm>
          <a:prstGeom prst="rect">
            <a:avLst/>
          </a:prstGeom>
          <a:solidFill>
            <a:srgbClr val="8EDD59"/>
          </a:solidFill>
          <a:ln>
            <a:noFill/>
          </a:ln>
        </p:spPr>
        <p:txBody>
          <a:bodyPr spcFirstLastPara="1" wrap="square"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ru-RU" sz="16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ООО «ПМК №159»</a:t>
            </a:r>
          </a:p>
          <a:p>
            <a:pPr algn="ctr"/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Завод по производству бетона </a:t>
            </a:r>
          </a:p>
          <a:p>
            <a:pPr algn="ctr"/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 реализации 2023-2024 гг.</a:t>
            </a:r>
            <a:b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0D66E182-6AEF-49FA-AEDC-458BB06EC857}"/>
              </a:ext>
            </a:extLst>
          </p:cNvPr>
          <p:cNvSpPr txBox="1">
            <a:spLocks/>
          </p:cNvSpPr>
          <p:nvPr/>
        </p:nvSpPr>
        <p:spPr>
          <a:xfrm>
            <a:off x="105254" y="250102"/>
            <a:ext cx="914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Перспективные проекты </a:t>
            </a:r>
          </a:p>
        </p:txBody>
      </p:sp>
      <p:sp>
        <p:nvSpPr>
          <p:cNvPr id="13" name="Заголовок 1">
            <a:extLst>
              <a:ext uri="{FF2B5EF4-FFF2-40B4-BE49-F238E27FC236}">
                <a16:creationId xmlns:a16="http://schemas.microsoft.com/office/drawing/2014/main" id="{17226F90-8761-4E26-8717-090774F8EEA6}"/>
              </a:ext>
            </a:extLst>
          </p:cNvPr>
          <p:cNvSpPr txBox="1">
            <a:spLocks/>
          </p:cNvSpPr>
          <p:nvPr/>
        </p:nvSpPr>
        <p:spPr>
          <a:xfrm>
            <a:off x="4677254" y="1150633"/>
            <a:ext cx="4114800" cy="1561807"/>
          </a:xfrm>
          <a:prstGeom prst="rect">
            <a:avLst/>
          </a:prstGeom>
          <a:solidFill>
            <a:srgbClr val="8EDD59"/>
          </a:solidFill>
          <a:ln>
            <a:noFill/>
          </a:ln>
        </p:spPr>
        <p:txBody>
          <a:bodyPr spcFirstLastPara="1" wrap="square"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ru-RU" sz="1600" b="1" dirty="0">
                <a:solidFill>
                  <a:srgbClr val="00206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ИП Мухтарова З.Р.</a:t>
            </a:r>
          </a:p>
          <a:p>
            <a:pPr algn="ctr"/>
            <a:r>
              <a:rPr lang="ru-RU" sz="1600" b="1" dirty="0">
                <a:solidFill>
                  <a:srgbClr val="00206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С</a:t>
            </a:r>
            <a:r>
              <a:rPr lang="ru-RU" sz="1600" b="1" dirty="0">
                <a:solidFill>
                  <a:srgbClr val="00206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троительство цеха по производству ЖБ изделии</a:t>
            </a:r>
          </a:p>
          <a:p>
            <a:pPr algn="ctr"/>
            <a:r>
              <a:rPr lang="ru-RU" sz="16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Год реализации 2024-2025 гг.</a:t>
            </a:r>
            <a:br>
              <a:rPr lang="ru-RU" sz="16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</a:br>
            <a:br>
              <a:rPr lang="ru-RU" sz="16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</a:br>
            <a:b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8575EB2-F751-472B-9B6E-4D5D0E1F51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136" y="3113569"/>
            <a:ext cx="4114800" cy="305021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362F13C-3EB5-4D65-995F-FBFA9AC746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7254" y="3113569"/>
            <a:ext cx="4114800" cy="3050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128844"/>
      </p:ext>
    </p:extLst>
  </p:cSld>
  <p:clrMapOvr>
    <a:masterClrMapping/>
  </p:clrMapOvr>
  <p:transition spd="med" advClick="0" advTm="10000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637" y="2657227"/>
            <a:ext cx="7921769" cy="393481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14256"/>
            <a:ext cx="9143999" cy="872071"/>
          </a:xfrm>
          <a:solidFill>
            <a:srgbClr val="92D050"/>
          </a:solidFill>
        </p:spPr>
        <p:txBody>
          <a:bodyPr>
            <a:normAutofit fontScale="90000"/>
          </a:bodyPr>
          <a:lstStyle/>
          <a:p>
            <a:pPr algn="ctr"/>
            <a:r>
              <a:rPr lang="ru-RU" dirty="0">
                <a:solidFill>
                  <a:srgbClr val="002060"/>
                </a:solidFill>
              </a:rPr>
              <a:t> </a:t>
            </a:r>
            <a:r>
              <a:rPr lang="ru-RU" sz="3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Строительство инженерной сети пищевого кластера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b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2023-2024 год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11699" y="1083113"/>
            <a:ext cx="8520600" cy="1477328"/>
          </a:xfrm>
          <a:prstGeom prst="rect">
            <a:avLst/>
          </a:prstGeom>
          <a:solidFill>
            <a:srgbClr val="8EDD59"/>
          </a:solidFill>
        </p:spPr>
        <p:txBody>
          <a:bodyPr wrap="square">
            <a:spAutoFit/>
          </a:bodyPr>
          <a:lstStyle/>
          <a:p>
            <a:pPr algn="ctr"/>
            <a:r>
              <a:rPr lang="ru-RU" sz="1800" b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Выделен 10 Га участка, выделены денежные средства для оснащения новой территории промпарка необходимой инженерной инфраструктурой, начались строительные работы первого объекта – будущего овощехранилища СПСПСК «</a:t>
            </a:r>
            <a:r>
              <a:rPr lang="ru-RU" sz="1800" b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Юлбат</a:t>
            </a:r>
            <a:r>
              <a:rPr lang="ru-RU" sz="1800" b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». Запланированы работы по проведению электричества, очистных сооружений и других необходимых коммуникаций.</a:t>
            </a:r>
            <a:endParaRPr lang="ru-RU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5242414"/>
      </p:ext>
    </p:extLst>
  </p:cSld>
  <p:clrMapOvr>
    <a:masterClrMapping/>
  </p:clrMapOvr>
  <p:transition spd="med" advClick="0" advTm="10000">
    <p:wipe/>
  </p:transition>
</p:sld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2775</TotalTime>
  <Words>409</Words>
  <Application>Microsoft Office PowerPoint</Application>
  <PresentationFormat>Экран (4:3)</PresentationFormat>
  <Paragraphs>51</Paragraphs>
  <Slides>8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4" baseType="lpstr">
      <vt:lpstr>Arial</vt:lpstr>
      <vt:lpstr>Calibri</vt:lpstr>
      <vt:lpstr>Times New Roman</vt:lpstr>
      <vt:lpstr>Trebuchet MS</vt:lpstr>
      <vt:lpstr>Wingdings 3</vt:lpstr>
      <vt:lpstr>Аспект</vt:lpstr>
      <vt:lpstr>Презентация PowerPoint</vt:lpstr>
      <vt:lpstr>Работающие резиденты</vt:lpstr>
      <vt:lpstr>Работающие резиденты</vt:lpstr>
      <vt:lpstr>Работающие резиденты</vt:lpstr>
      <vt:lpstr>ООО «СабаТехмаш» Производство по изготовлению деталей для сельскохозяйственной техники. Год запуска 2022 год.    .</vt:lpstr>
      <vt:lpstr>Презентация PowerPoint</vt:lpstr>
      <vt:lpstr>Презентация PowerPoint</vt:lpstr>
      <vt:lpstr> Строительство инженерной сети пищевого кластера.  2023-2024 год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Наркиз</dc:creator>
  <cp:lastModifiedBy>User1</cp:lastModifiedBy>
  <cp:revision>178</cp:revision>
  <cp:lastPrinted>2023-03-10T06:02:22Z</cp:lastPrinted>
  <dcterms:created xsi:type="dcterms:W3CDTF">2023-01-19T10:44:11Z</dcterms:created>
  <dcterms:modified xsi:type="dcterms:W3CDTF">2024-02-26T12:44:20Z</dcterms:modified>
</cp:coreProperties>
</file>